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7" r:id="rId5"/>
    <p:sldId id="264" r:id="rId6"/>
    <p:sldId id="261" r:id="rId7"/>
    <p:sldId id="263" r:id="rId8"/>
    <p:sldId id="266" r:id="rId9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D5FEC41-D2C7-4E3F-BCB6-FCF88535DD6C}">
          <p14:sldIdLst>
            <p14:sldId id="258"/>
            <p14:sldId id="259"/>
          </p14:sldIdLst>
        </p14:section>
        <p14:section name="제목 없는 구역" id="{883AF4CE-4260-43CC-870E-22B804610648}">
          <p14:sldIdLst>
            <p14:sldId id="260"/>
            <p14:sldId id="267"/>
            <p14:sldId id="264"/>
            <p14:sldId id="261"/>
            <p14:sldId id="26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6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B4F3DF-046C-4488-9788-5BC56C3462A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5319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78708C-4F33-4C4B-B73C-C36BEFAD1714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4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B415A3-B640-4C88-B0AB-16A063144A60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9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C863AB-D12D-4C14-A35B-C91C45231F55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3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E544C14-251C-4094-9FDE-111A7661AD0E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596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3D5C33-9BD2-41B9-90E9-B6580CF52107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6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0F7B45-9EAD-4A2E-B39C-74AB7413B8BB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9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2468111-960F-4C8C-8AC1-1E02D2B4641C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3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96934B-F9AE-4996-A265-4A353024056E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98624"/>
            <a:ext cx="9144000" cy="991075"/>
          </a:xfr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1EFD2A-A6A3-4723-954C-83FB44F7EC8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874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5581A-05D9-44D9-904C-E23EDB329E8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8192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7C2C4-4269-488C-86D3-AA13E0248EF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885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D0197-FA00-4EC6-8EF3-1D14516065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8822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C3D8C-57F6-4E60-BB3D-F91A90B998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185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FD532-3228-476F-82D1-1B5D2BD1CE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5127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F1062-9155-4F46-9009-0F98029B0EE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9275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8EA10-4331-49D6-BB25-5292E7FF08B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9256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D2CA1-043D-43B4-A0AC-2597DECDA02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635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DF671-53A4-4258-AD05-F6DB393152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50617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20D98-9871-46F9-834E-771C160BFF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579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0EAE5-8721-4890-A127-5B33A60BC0C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7065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68AE4-55F7-4445-A908-D0F13391EF2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2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1 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B665-A4ED-4BDB-A6D1-904315DEB89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7568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lide 1 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C044A-D478-43B0-9A99-0F39E3ACA34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33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3 Alig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24504-EEFD-405C-948E-E07B43F9A35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0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Align Cen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01D9D-42E8-4CAC-BD52-16D1B8ABF9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8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 Alig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1C5C4-40E3-4B52-B3F2-A4E155C2ACB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5721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 Align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DEB0D-2E4F-4EEE-AD29-6D794362A8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030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lign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ABB0E-C8AB-4C50-B3D0-F58A8DF7982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322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CE6D0C-A167-4603-81B0-3B8166908FA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698750"/>
            <a:ext cx="9144000" cy="990600"/>
          </a:xfrm>
        </p:spPr>
        <p:txBody>
          <a:bodyPr/>
          <a:lstStyle/>
          <a:p>
            <a:pPr eaLnBrk="1" hangingPunct="1"/>
            <a:r>
              <a:rPr lang="ko-KR" altLang="en-US" sz="3800" dirty="0"/>
              <a:t>우리나라의 전력 계통</a:t>
            </a:r>
            <a:endParaRPr lang="en-GB" altLang="en-US" sz="3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3650474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ko-KR" sz="2000" kern="0"/>
              <a:t>31412-</a:t>
            </a:r>
            <a:r>
              <a:rPr lang="ko-KR" altLang="en-US" sz="2000" kern="0" dirty="0"/>
              <a:t>박찬규</a:t>
            </a:r>
            <a:endParaRPr lang="en-GB" altLang="en-US" sz="2000" kern="0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40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Table Of 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9575"/>
            <a:ext cx="8229600" cy="4525963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ko-KR" altLang="en-US" sz="2800" dirty="0"/>
              <a:t>우리나라 전력 계통의 변천 과정</a:t>
            </a:r>
            <a:endParaRPr lang="en-US" altLang="ko-KR" sz="2800" dirty="0"/>
          </a:p>
          <a:p>
            <a:pPr eaLnBrk="1" hangingPunct="1"/>
            <a:r>
              <a:rPr lang="ko-KR" altLang="en-US" sz="2800" dirty="0"/>
              <a:t>전력 계통의 특성</a:t>
            </a:r>
            <a:endParaRPr lang="en-US" altLang="en-US" sz="2800" dirty="0"/>
          </a:p>
          <a:p>
            <a:pPr lvl="1" eaLnBrk="1" hangingPunct="1"/>
            <a:r>
              <a:rPr lang="ko-KR" altLang="en-US" sz="2400" dirty="0"/>
              <a:t>송</a:t>
            </a:r>
            <a:r>
              <a:rPr lang="en-US" altLang="ko-KR" sz="2400" dirty="0"/>
              <a:t>-</a:t>
            </a:r>
            <a:r>
              <a:rPr lang="ko-KR" altLang="en-US" sz="2400" dirty="0"/>
              <a:t>변전 설비와 발전 설비의 특징</a:t>
            </a:r>
            <a:endParaRPr lang="en-US" altLang="ko-KR" sz="2400" dirty="0"/>
          </a:p>
          <a:p>
            <a:pPr lvl="1" eaLnBrk="1" hangingPunct="1"/>
            <a:r>
              <a:rPr lang="ko-KR" altLang="en-US" sz="2400" dirty="0"/>
              <a:t>전력 수요의 특징</a:t>
            </a:r>
            <a:endParaRPr lang="en-US" altLang="ko-KR" sz="2400" dirty="0"/>
          </a:p>
          <a:p>
            <a:pPr eaLnBrk="1" hangingPunct="1"/>
            <a:r>
              <a:rPr lang="ko-KR" altLang="en-US" sz="2800" dirty="0"/>
              <a:t>전기 품질 수준의 국제 비교</a:t>
            </a:r>
            <a:endParaRPr lang="en-US" altLang="ko-KR" sz="28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sz="4000" dirty="0"/>
              <a:t>우리나라 전력계통의 변천 과정</a:t>
            </a:r>
            <a:endParaRPr lang="en-US" altLang="en-US" sz="4000" dirty="0"/>
          </a:p>
        </p:txBody>
      </p:sp>
      <p:pic>
        <p:nvPicPr>
          <p:cNvPr id="19" name="Picture 2">
            <a:extLst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12745" r="42455" b="4042"/>
          <a:stretch/>
        </p:blipFill>
        <p:spPr>
          <a:xfrm>
            <a:off x="317241" y="1510682"/>
            <a:ext cx="3946849" cy="45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1024" y="1693045"/>
            <a:ext cx="49682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1)</a:t>
            </a:r>
            <a:r>
              <a:rPr lang="ko-KR" altLang="en-US" sz="2000" b="1" dirty="0"/>
              <a:t>급전 분소 </a:t>
            </a:r>
            <a:r>
              <a:rPr lang="en-US" altLang="ko-KR" sz="2000" b="1" dirty="0"/>
              <a:t>SCADA </a:t>
            </a:r>
            <a:r>
              <a:rPr lang="ko-KR" altLang="en-US" sz="2000" b="1" dirty="0"/>
              <a:t>시설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2)</a:t>
            </a:r>
            <a:r>
              <a:rPr lang="ko-KR" altLang="en-US" sz="2000" b="1" dirty="0"/>
              <a:t>완전 연산형 디지털 보호 </a:t>
            </a:r>
            <a:r>
              <a:rPr lang="ko-KR" altLang="en-US" sz="2000" b="1" dirty="0" err="1"/>
              <a:t>계전기</a:t>
            </a:r>
            <a:r>
              <a:rPr lang="ko-KR" altLang="en-US" sz="2000" b="1" dirty="0"/>
              <a:t> 적용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3)</a:t>
            </a:r>
            <a:r>
              <a:rPr lang="ko-KR" altLang="en-US" sz="2000" b="1" dirty="0"/>
              <a:t>변전소 최초 무인화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4)</a:t>
            </a:r>
            <a:r>
              <a:rPr lang="ko-KR" altLang="en-US" sz="2000" b="1" dirty="0"/>
              <a:t>최초 직류 송전</a:t>
            </a:r>
            <a:r>
              <a:rPr lang="en-US" altLang="ko-KR" sz="2000" b="1" dirty="0"/>
              <a:t>(1997, </a:t>
            </a:r>
            <a:r>
              <a:rPr lang="ko-KR" altLang="en-US" sz="2000" b="1" dirty="0"/>
              <a:t>제주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해남</a:t>
            </a:r>
            <a:r>
              <a:rPr lang="en-US" altLang="ko-KR" sz="20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5)FACTs </a:t>
            </a:r>
            <a:r>
              <a:rPr lang="ko-KR" altLang="en-US" sz="2000" b="1" dirty="0"/>
              <a:t>최초 운영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6)</a:t>
            </a:r>
            <a:r>
              <a:rPr lang="ko-KR" altLang="en-US" sz="2000" b="1" dirty="0"/>
              <a:t>국산 </a:t>
            </a:r>
            <a:r>
              <a:rPr lang="en-US" altLang="ko-KR" sz="2000" b="1" dirty="0"/>
              <a:t>SCADA </a:t>
            </a:r>
            <a:r>
              <a:rPr lang="ko-KR" altLang="en-US" sz="2000" b="1" dirty="0"/>
              <a:t>시스템 도입</a:t>
            </a:r>
            <a:endParaRPr lang="en-US" altLang="ko-KR" sz="2000" b="1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/>
          </a:p>
        </p:txBody>
      </p:sp>
      <p:pic>
        <p:nvPicPr>
          <p:cNvPr id="9" name="Picture 2">
            <a:extLst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2" t="14182" r="-1" b="5085"/>
          <a:stretch/>
        </p:blipFill>
        <p:spPr>
          <a:xfrm>
            <a:off x="398896" y="1331640"/>
            <a:ext cx="3685180" cy="4301963"/>
          </a:xfrm>
          <a:prstGeom prst="rect">
            <a:avLst/>
          </a:prstGeom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4259052" y="1582237"/>
            <a:ext cx="5053411" cy="368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1)</a:t>
            </a:r>
            <a:r>
              <a:rPr lang="ko-KR" altLang="en-US" sz="2000" b="1" dirty="0"/>
              <a:t>차세대 급전 자동화 시스템 준공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2)</a:t>
            </a:r>
            <a:r>
              <a:rPr lang="ko-KR" altLang="en-US" sz="2000" b="1" dirty="0"/>
              <a:t>변전소 종합 자동화 시범 추진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3)</a:t>
            </a:r>
            <a:r>
              <a:rPr lang="ko-KR" altLang="en-US" sz="2000" b="1" dirty="0"/>
              <a:t>송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변전 지리 정보 시스템</a:t>
            </a:r>
            <a:r>
              <a:rPr lang="en-US" altLang="ko-KR" sz="2000" b="1" dirty="0"/>
              <a:t>(TGIS)</a:t>
            </a:r>
            <a:r>
              <a:rPr lang="ko-KR" altLang="en-US" sz="2000" b="1" dirty="0"/>
              <a:t> 운영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4)</a:t>
            </a:r>
            <a:r>
              <a:rPr lang="ko-KR" altLang="en-US" sz="2000" b="1" dirty="0"/>
              <a:t>디지털 변전소 시범 구축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5)</a:t>
            </a:r>
            <a:r>
              <a:rPr lang="ko-KR" altLang="en-US" sz="2000" b="1" dirty="0"/>
              <a:t>광역 감시 시스템 구축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6)</a:t>
            </a:r>
            <a:r>
              <a:rPr lang="ko-KR" altLang="en-US" sz="2000" b="1" dirty="0"/>
              <a:t>송전망 중앙 감시 센터 구축</a:t>
            </a:r>
            <a:endParaRPr lang="en-US" altLang="ko-KR" sz="2000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3143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ko-KR" altLang="en-US" sz="4000" kern="0"/>
              <a:t>우리나라 전력계통의 변천 과정</a:t>
            </a:r>
            <a:endParaRPr lang="en-US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40075365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4013"/>
            <a:ext cx="8229600" cy="1143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z="4000" dirty="0"/>
              <a:t>송</a:t>
            </a:r>
            <a:r>
              <a:rPr lang="en-US" altLang="ko-KR" sz="4000" dirty="0"/>
              <a:t>-</a:t>
            </a:r>
            <a:r>
              <a:rPr lang="ko-KR" altLang="en-US" sz="4000" dirty="0"/>
              <a:t>변전 설비와 발전 설비의 특성</a:t>
            </a:r>
            <a:endParaRPr lang="en-US" altLang="en-US" sz="4000" dirty="0"/>
          </a:p>
        </p:txBody>
      </p:sp>
      <p:graphicFrame>
        <p:nvGraphicFramePr>
          <p:cNvPr id="19459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80635526"/>
              </p:ext>
            </p:extLst>
          </p:nvPr>
        </p:nvGraphicFramePr>
        <p:xfrm>
          <a:off x="725029" y="1602633"/>
          <a:ext cx="7877792" cy="4023728"/>
        </p:xfrm>
        <a:graphic>
          <a:graphicData uri="http://schemas.openxmlformats.org/drawingml/2006/table">
            <a:tbl>
              <a:tblPr/>
              <a:tblGrid>
                <a:gridCol w="3939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송</a:t>
                      </a:r>
                      <a:r>
                        <a: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변전 설비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발전 설비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단독 계통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해안 지역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원자력 및 화력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초고압화 및 신기술 도입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원격지 및 대규모화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대용량화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0534261" y="165151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6645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sz="4000" dirty="0"/>
              <a:t>전력 수요의 특성</a:t>
            </a:r>
            <a:endParaRPr lang="en-US" altLang="en-US" sz="4000" dirty="0"/>
          </a:p>
        </p:txBody>
      </p:sp>
      <p:pic>
        <p:nvPicPr>
          <p:cNvPr id="3" name="그림 2" descr="스크린샷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2353" r="1512" b="3059"/>
          <a:stretch/>
        </p:blipFill>
        <p:spPr>
          <a:xfrm>
            <a:off x="718458" y="1436907"/>
            <a:ext cx="7697756" cy="3536309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38804" y="5091502"/>
            <a:ext cx="7657063" cy="107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ko-KR" altLang="en-US" sz="2200" b="1" dirty="0">
                <a:cs typeface="Arial" charset="0"/>
              </a:rPr>
              <a:t>전력 수요는 계절</a:t>
            </a:r>
            <a:r>
              <a:rPr lang="en-US" altLang="ko-KR" sz="2200" b="1" dirty="0">
                <a:cs typeface="Arial" charset="0"/>
              </a:rPr>
              <a:t>, </a:t>
            </a:r>
            <a:r>
              <a:rPr lang="ko-KR" altLang="en-US" sz="2200" b="1" dirty="0">
                <a:cs typeface="Arial" charset="0"/>
              </a:rPr>
              <a:t>요일</a:t>
            </a:r>
            <a:r>
              <a:rPr lang="en-US" altLang="ko-KR" sz="2200" b="1" dirty="0">
                <a:cs typeface="Arial" charset="0"/>
              </a:rPr>
              <a:t>, </a:t>
            </a:r>
            <a:r>
              <a:rPr lang="ko-KR" altLang="en-US" sz="2200" b="1" dirty="0">
                <a:cs typeface="Arial" charset="0"/>
              </a:rPr>
              <a:t>기상 상태 및 사회적 환경 등에 민감</a:t>
            </a:r>
            <a:endParaRPr lang="en-US" altLang="ko-KR" sz="2200" b="1" dirty="0">
              <a:cs typeface="Arial" charset="0"/>
            </a:endParaRPr>
          </a:p>
          <a:p>
            <a:pPr marL="0"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ko-KR" altLang="en-US" sz="2000" b="1" dirty="0">
                <a:solidFill>
                  <a:schemeClr val="accent6"/>
                </a:solidFill>
                <a:cs typeface="Arial" charset="0"/>
              </a:rPr>
              <a:t>우리나라는 사계절이 뚜렷하여 계절별 수요가 차이가 있음</a:t>
            </a:r>
            <a:endParaRPr lang="en-US" altLang="ko-KR" sz="2000" b="1" dirty="0">
              <a:solidFill>
                <a:schemeClr val="accent6"/>
              </a:solidFill>
              <a:cs typeface="Arial" charset="0"/>
            </a:endParaRPr>
          </a:p>
          <a:p>
            <a:pPr marL="0"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000" b="1" dirty="0">
                <a:solidFill>
                  <a:schemeClr val="accent6"/>
                </a:solidFill>
                <a:cs typeface="Arial" charset="0"/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  <a:cs typeface="Arial" charset="0"/>
              </a:rPr>
              <a:t>봄</a:t>
            </a:r>
            <a:r>
              <a:rPr lang="en-US" altLang="ko-KR" sz="2000" b="1" dirty="0">
                <a:solidFill>
                  <a:schemeClr val="accent6"/>
                </a:solidFill>
                <a:cs typeface="Arial" charset="0"/>
              </a:rPr>
              <a:t>, </a:t>
            </a:r>
            <a:r>
              <a:rPr lang="ko-KR" altLang="en-US" sz="2000" b="1" dirty="0">
                <a:solidFill>
                  <a:schemeClr val="accent6"/>
                </a:solidFill>
                <a:cs typeface="Arial" charset="0"/>
              </a:rPr>
              <a:t>여름</a:t>
            </a:r>
            <a:r>
              <a:rPr lang="en-US" altLang="ko-KR" sz="2000" b="1" dirty="0">
                <a:solidFill>
                  <a:schemeClr val="accent6"/>
                </a:solidFill>
                <a:cs typeface="Arial" charset="0"/>
              </a:rPr>
              <a:t>, </a:t>
            </a:r>
            <a:r>
              <a:rPr lang="ko-KR" altLang="en-US" sz="2000" b="1" dirty="0">
                <a:solidFill>
                  <a:schemeClr val="accent6"/>
                </a:solidFill>
                <a:cs typeface="Arial" charset="0"/>
              </a:rPr>
              <a:t>가을</a:t>
            </a:r>
            <a:r>
              <a:rPr lang="en-US" altLang="ko-KR" sz="2000" b="1" dirty="0">
                <a:solidFill>
                  <a:schemeClr val="accent6"/>
                </a:solidFill>
                <a:cs typeface="Arial" charset="0"/>
              </a:rPr>
              <a:t>, </a:t>
            </a:r>
            <a:r>
              <a:rPr lang="ko-KR" altLang="en-US" sz="2000" b="1" dirty="0">
                <a:solidFill>
                  <a:schemeClr val="accent6"/>
                </a:solidFill>
                <a:cs typeface="Arial" charset="0"/>
              </a:rPr>
              <a:t>겨울 간의 전기 수요 차이</a:t>
            </a:r>
            <a:r>
              <a:rPr lang="en-US" altLang="ko-KR" sz="2000" b="1" dirty="0">
                <a:solidFill>
                  <a:schemeClr val="accent6"/>
                </a:solidFill>
                <a:cs typeface="Arial" charset="0"/>
              </a:rPr>
              <a:t>)</a:t>
            </a:r>
            <a:endParaRPr lang="en-US" sz="2000" b="1" dirty="0">
              <a:solidFill>
                <a:schemeClr val="accent6"/>
              </a:solidFill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7025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4000" dirty="0"/>
              <a:t>전기 품질 수준의 국제 비교</a:t>
            </a:r>
            <a:endParaRPr lang="en-GB" altLang="en-US" sz="4000" dirty="0"/>
          </a:p>
        </p:txBody>
      </p:sp>
      <p:sp>
        <p:nvSpPr>
          <p:cNvPr id="9224" name="Freeform 8"/>
          <p:cNvSpPr>
            <a:spLocks/>
          </p:cNvSpPr>
          <p:nvPr/>
        </p:nvSpPr>
        <p:spPr bwMode="auto">
          <a:xfrm>
            <a:off x="3739176" y="1676400"/>
            <a:ext cx="1854200" cy="1270000"/>
          </a:xfrm>
          <a:custGeom>
            <a:avLst/>
            <a:gdLst>
              <a:gd name="T0" fmla="*/ 2147483647 w 1168"/>
              <a:gd name="T1" fmla="*/ 2147483647 h 800"/>
              <a:gd name="T2" fmla="*/ 2147483647 w 1168"/>
              <a:gd name="T3" fmla="*/ 0 h 800"/>
              <a:gd name="T4" fmla="*/ 0 w 1168"/>
              <a:gd name="T5" fmla="*/ 0 h 800"/>
              <a:gd name="T6" fmla="*/ 2147483647 w 1168"/>
              <a:gd name="T7" fmla="*/ 2147483647 h 800"/>
              <a:gd name="T8" fmla="*/ 2147483647 w 1168"/>
              <a:gd name="T9" fmla="*/ 2147483647 h 800"/>
              <a:gd name="T10" fmla="*/ 2147483647 w 1168"/>
              <a:gd name="T11" fmla="*/ 2147483647 h 800"/>
              <a:gd name="T12" fmla="*/ 0 w 1168"/>
              <a:gd name="T13" fmla="*/ 2147483647 h 800"/>
              <a:gd name="T14" fmla="*/ 2147483647 w 1168"/>
              <a:gd name="T15" fmla="*/ 2147483647 h 800"/>
              <a:gd name="T16" fmla="*/ 2147483647 w 1168"/>
              <a:gd name="T17" fmla="*/ 2147483647 h 800"/>
              <a:gd name="T18" fmla="*/ 2147483647 w 1168"/>
              <a:gd name="T19" fmla="*/ 2147483647 h 800"/>
              <a:gd name="T20" fmla="*/ 2147483647 w 1168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9226" name="Freeform 10"/>
          <p:cNvSpPr>
            <a:spLocks/>
          </p:cNvSpPr>
          <p:nvPr/>
        </p:nvSpPr>
        <p:spPr bwMode="auto">
          <a:xfrm>
            <a:off x="6314588" y="1666875"/>
            <a:ext cx="1854200" cy="1270000"/>
          </a:xfrm>
          <a:custGeom>
            <a:avLst/>
            <a:gdLst>
              <a:gd name="T0" fmla="*/ 2147483647 w 1168"/>
              <a:gd name="T1" fmla="*/ 2147483647 h 800"/>
              <a:gd name="T2" fmla="*/ 2147483647 w 1168"/>
              <a:gd name="T3" fmla="*/ 0 h 800"/>
              <a:gd name="T4" fmla="*/ 0 w 1168"/>
              <a:gd name="T5" fmla="*/ 0 h 800"/>
              <a:gd name="T6" fmla="*/ 2147483647 w 1168"/>
              <a:gd name="T7" fmla="*/ 2147483647 h 800"/>
              <a:gd name="T8" fmla="*/ 2147483647 w 1168"/>
              <a:gd name="T9" fmla="*/ 2147483647 h 800"/>
              <a:gd name="T10" fmla="*/ 2147483647 w 1168"/>
              <a:gd name="T11" fmla="*/ 2147483647 h 800"/>
              <a:gd name="T12" fmla="*/ 0 w 1168"/>
              <a:gd name="T13" fmla="*/ 2147483647 h 800"/>
              <a:gd name="T14" fmla="*/ 2147483647 w 1168"/>
              <a:gd name="T15" fmla="*/ 2147483647 h 800"/>
              <a:gd name="T16" fmla="*/ 2147483647 w 1168"/>
              <a:gd name="T17" fmla="*/ 2147483647 h 800"/>
              <a:gd name="T18" fmla="*/ 2147483647 w 1168"/>
              <a:gd name="T19" fmla="*/ 2147483647 h 800"/>
              <a:gd name="T20" fmla="*/ 2147483647 w 1168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220509" y="2130297"/>
            <a:ext cx="18440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정전 시간</a:t>
            </a:r>
            <a:endParaRPr lang="en-GB" alt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6837380" y="1999669"/>
            <a:ext cx="23066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cs typeface="Arial" panose="020B0604020202020204" pitchFamily="34" charset="0"/>
              </a:rPr>
              <a:t>송</a:t>
            </a:r>
            <a:r>
              <a:rPr lang="en-US" altLang="ko-KR" sz="1800" dirty="0">
                <a:cs typeface="Arial" panose="020B0604020202020204" pitchFamily="34" charset="0"/>
              </a:rPr>
              <a:t>-</a:t>
            </a:r>
            <a:r>
              <a:rPr lang="ko-KR" altLang="en-US" sz="1800" dirty="0">
                <a:cs typeface="Arial" panose="020B0604020202020204" pitchFamily="34" charset="0"/>
              </a:rPr>
              <a:t>배전 </a:t>
            </a:r>
            <a:endParaRPr lang="en-US" altLang="ko-KR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cs typeface="Arial" panose="020B0604020202020204" pitchFamily="34" charset="0"/>
              </a:rPr>
              <a:t>손실률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1207511" y="1676400"/>
            <a:ext cx="1854200" cy="1270000"/>
          </a:xfrm>
          <a:custGeom>
            <a:avLst/>
            <a:gdLst>
              <a:gd name="T0" fmla="*/ 2147483647 w 1168"/>
              <a:gd name="T1" fmla="*/ 2147483647 h 800"/>
              <a:gd name="T2" fmla="*/ 2147483647 w 1168"/>
              <a:gd name="T3" fmla="*/ 0 h 800"/>
              <a:gd name="T4" fmla="*/ 0 w 1168"/>
              <a:gd name="T5" fmla="*/ 0 h 800"/>
              <a:gd name="T6" fmla="*/ 2147483647 w 1168"/>
              <a:gd name="T7" fmla="*/ 2147483647 h 800"/>
              <a:gd name="T8" fmla="*/ 2147483647 w 1168"/>
              <a:gd name="T9" fmla="*/ 2147483647 h 800"/>
              <a:gd name="T10" fmla="*/ 2147483647 w 1168"/>
              <a:gd name="T11" fmla="*/ 2147483647 h 800"/>
              <a:gd name="T12" fmla="*/ 0 w 1168"/>
              <a:gd name="T13" fmla="*/ 2147483647 h 800"/>
              <a:gd name="T14" fmla="*/ 2147483647 w 1168"/>
              <a:gd name="T15" fmla="*/ 2147483647 h 800"/>
              <a:gd name="T16" fmla="*/ 2147483647 w 1168"/>
              <a:gd name="T17" fmla="*/ 2147483647 h 800"/>
              <a:gd name="T18" fmla="*/ 2147483647 w 1168"/>
              <a:gd name="T19" fmla="*/ 2147483647 h 800"/>
              <a:gd name="T20" fmla="*/ 2147483647 w 1168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1637605" y="2138168"/>
            <a:ext cx="137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>
                <a:solidFill>
                  <a:schemeClr val="bg1"/>
                </a:solidFill>
                <a:cs typeface="Arial" panose="020B0604020202020204" pitchFamily="34" charset="0"/>
              </a:rPr>
              <a:t>전기요금</a:t>
            </a:r>
            <a:endParaRPr lang="en-GB" alt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42853" r="12104" b="33062"/>
          <a:stretch/>
        </p:blipFill>
        <p:spPr>
          <a:xfrm>
            <a:off x="755777" y="3175644"/>
            <a:ext cx="7903030" cy="27772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nimBg="1"/>
      <p:bldP spid="9226" grpId="0" animBg="1"/>
      <p:bldP spid="14349" grpId="0"/>
      <p:bldP spid="14351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29431" y="1571592"/>
            <a:ext cx="8229600" cy="28511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THANK YOU</a:t>
            </a:r>
            <a:br>
              <a:rPr lang="en-US" altLang="ko-KR" dirty="0"/>
            </a:br>
            <a:r>
              <a:rPr lang="ko-KR" altLang="en-US" dirty="0"/>
              <a:t>감사합니다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Smoking">
      <a:dk1>
        <a:srgbClr val="FFFFFF"/>
      </a:dk1>
      <a:lt1>
        <a:srgbClr val="FFFFFF"/>
      </a:lt1>
      <a:dk2>
        <a:srgbClr val="FFFFFF"/>
      </a:dk2>
      <a:lt2>
        <a:srgbClr val="5F5F61"/>
      </a:lt2>
      <a:accent1>
        <a:srgbClr val="D8D8D8"/>
      </a:accent1>
      <a:accent2>
        <a:srgbClr val="BFBFBF"/>
      </a:accent2>
      <a:accent3>
        <a:srgbClr val="7F7F7F"/>
      </a:accent3>
      <a:accent4>
        <a:srgbClr val="7F7F7F"/>
      </a:accent4>
      <a:accent5>
        <a:srgbClr val="231F20"/>
      </a:accent5>
      <a:accent6>
        <a:srgbClr val="FFAD5C"/>
      </a:accent6>
      <a:hlink>
        <a:srgbClr val="FFAD5C"/>
      </a:hlink>
      <a:folHlink>
        <a:srgbClr val="FFCF3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214</Words>
  <Application>Microsoft Office PowerPoint</Application>
  <PresentationFormat>화면 슬라이드 쇼(4:3)</PresentationFormat>
  <Paragraphs>48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Times</vt:lpstr>
      <vt:lpstr>Default Design</vt:lpstr>
      <vt:lpstr>우리나라의 전력 계통</vt:lpstr>
      <vt:lpstr>Table Of Contents</vt:lpstr>
      <vt:lpstr>우리나라 전력계통의 변천 과정</vt:lpstr>
      <vt:lpstr>PowerPoint 프레젠테이션</vt:lpstr>
      <vt:lpstr>송-변전 설비와 발전 설비의 특성</vt:lpstr>
      <vt:lpstr>전력 수요의 특성</vt:lpstr>
      <vt:lpstr>전기 품질 수준의 국제 비교</vt:lpstr>
      <vt:lpstr>THANK YOU 감사합니다</vt:lpstr>
    </vt:vector>
  </TitlesOfParts>
  <Company>Clearly Presented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 Cigarette PowerPoint Template</dc:title>
  <dc:creator>Presentation Magazine</dc:creator>
  <cp:lastModifiedBy>박찬규</cp:lastModifiedBy>
  <cp:revision>40</cp:revision>
  <dcterms:created xsi:type="dcterms:W3CDTF">2009-11-03T13:35:13Z</dcterms:created>
  <dcterms:modified xsi:type="dcterms:W3CDTF">2017-05-28T02:13:09Z</dcterms:modified>
</cp:coreProperties>
</file>